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353" r:id="rId3"/>
    <p:sldId id="270" r:id="rId4"/>
    <p:sldId id="331" r:id="rId5"/>
    <p:sldId id="329" r:id="rId6"/>
    <p:sldId id="332" r:id="rId7"/>
    <p:sldId id="333" r:id="rId8"/>
    <p:sldId id="308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50" r:id="rId25"/>
    <p:sldId id="349" r:id="rId26"/>
    <p:sldId id="351" r:id="rId27"/>
    <p:sldId id="261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0F3D07-EA92-F34A-7BF2-E4BAA0D26B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ACBF69D-F9BF-F49D-1424-8F537322F0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0004AE-8797-6D4A-C9C6-65989866CD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B233C4-9BCD-41A8-B782-0ADE946B9577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6E2058-D019-1E3D-8751-5F3A268232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33A4CA-3525-FED1-0198-F93D18C131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87EDC0-82A8-4C4C-91A2-23C8F08C0D1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742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83970F-90FE-0F1A-6F46-552A62A5D1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3A67190-AA0A-9828-ED3D-D9C5002A2BA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62C1E8-BF32-B702-22EA-05622DA1DA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48A405-E9F4-4754-A289-62976940103B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66CF96-9601-7290-F1E4-FEDF260313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E082B1-4265-6633-C0B8-CB0B52C9E2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8E4894-06D8-40CB-9696-73562CDACDE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58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D5BE064-5DDB-9265-5F8D-6F0AA629069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8F45345-DC94-1BF5-DAD3-9B96B41A02C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B1BA98-ED94-9583-4658-75B215465C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1532C8-F6FB-4841-AB56-A387EA7A412D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E14481-4884-AC59-32D6-DFAE01E13D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CF15F1-50B7-E2CD-A10F-ED2D8D391E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030109-D9DF-4C9D-B73F-306D4166B84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17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24642B-ED26-328E-B6BC-5EE45BAFC5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C2CE0A-36FE-1FA6-5E8F-59C9FCEE675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074BBD-0B82-8BF2-78CF-C50265D6C5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52D11-2311-485B-8068-0CE1E9A7C84C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40527B-606F-7150-6794-A199C18CF5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229575-FB2C-135A-C509-DCF2324F58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677BA1-F5C1-41B7-9160-8C3CC54D803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1178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CB143F-BFFE-5174-0921-3BB4A5A73B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3D1FA8-BA54-A0AB-1790-5EFB4D2BD5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B3BCFD-59CF-983E-0603-92652211E0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3738EB-6FC2-4DDC-9DC5-D9DFD9784A2E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DC9911-1E2F-6CCC-B45A-1AD97D56D3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85EAD6-6339-1AAA-C434-98EABF9EE5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81672E-7CB7-4A01-8AD0-BE7C755D09B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748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3F60A9-BCEC-CC9F-0225-F0682B4B45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785B73-3F56-4C14-76FA-DC38991011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449B40-437A-6777-891C-D9CFC9CA8CE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EA0C50-4143-D42F-AD93-7B4F87D36A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4BFC23-AB19-4858-A827-05D84E37E602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D2BA04-8DFF-F86E-9175-B3297D763B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169B98D-5FDE-7828-DDAC-D7405B3C85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D20926-F8CD-4B47-B5C9-39C35D9E9F9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301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DFB1B2-4A67-5086-3202-B789B0F1F8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6CDE99-A1EC-25E3-22E3-D304DEDD04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8862ED-9B72-1ED5-2538-DD964C78D1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47EB449-1DC3-642D-0E73-AB494F6BC6D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AC72E70-6C11-02E9-C533-872D22540C7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8A8599A-3471-D63C-2BCE-E39F7FA0677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8DB8B1-7FFB-4E32-B663-FE010CE2CC06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8AC7EDA-C4BB-AFE7-4EBD-773A1296FD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8B09925-CE58-D0D8-C72A-8264987E60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6854F4-0C19-4745-BA96-65961E1F7DA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574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3BFB08-7BA4-B54F-922A-B9D1A37565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54CE6CC-0607-6D5C-23B2-A3C1B2665B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18BDB5-862B-4CF1-9AD3-3BC0DC3A5864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A65EAE6-A77F-57A2-DC12-6CD19DE423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DC6C6D6-2771-7A30-FC97-46E96522BB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876559-AA33-4D1D-BEEA-F3EA91361B1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69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7DD6CAD-DA07-9C10-5450-3829A9E4CB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7D9B3A-192E-480B-B81E-8C41671201C5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454E9ED-8805-3EEC-CEF7-A829E0CF0B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AFB70DC-23C6-CE86-EE37-D024029FDD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9A5DE6-41E4-4125-BFA5-F8C8D991425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40479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AC9A73-CE8C-09BC-9164-91957A614F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2F82B0-7789-886A-FB37-9FE2B4932E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ED2ADC6-9D0A-D7D1-8387-DD7E7CFFC5A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B1BC29-0443-B91A-63A4-F4DC425C003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9081B9-1AB4-4356-8E71-CCEF514EA37C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4B7071-5FE2-F1C0-13C8-55FFD637F2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F2E885-5A8F-6A73-900F-ADF3A6A3F8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6896A2-56AF-4131-AF0D-C590D4599D9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2076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360AF7-F2B5-AA29-DFA5-2BFB2E81DD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281C299-FD0B-D219-FD46-EEDB43D4079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1D0D620-E919-4DD6-8FAF-460363AFF72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7F76D7C-5767-F4BE-5E55-547BDBA168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FAD462-2DB6-487B-84AC-50E52E2BE5B9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A5963B2-95D6-5835-948B-0527E78E98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F692464-ADEE-1D0E-4F0E-DD829CD7DC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5C360F-8B9C-41FE-AF1B-138F15C64FE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82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4C6DD93-F05C-9A36-ABBE-AF275FF3A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A07AD2E-B003-DCDF-1471-758F359547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A12CB9-3E0C-4948-D692-B12C408F596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9201E7E-7350-4532-9A1B-7E18535C5A1E}" type="datetime1">
              <a:rPr lang="pl-PL"/>
              <a:pPr lvl="0"/>
              <a:t>04.05.2023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4E690D-60B5-5816-EDE6-D38A9297C08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934C19-A20C-4985-736C-DB2239C2F0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B22D645-EACE-4486-8840-DCF76922AABF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7.avi"/><Relationship Id="rId1" Type="http://schemas.microsoft.com/office/2007/relationships/media" Target="../media/media17.avi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8.avi"/><Relationship Id="rId1" Type="http://schemas.microsoft.com/office/2007/relationships/media" Target="../media/media18.avi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9.avi"/><Relationship Id="rId1" Type="http://schemas.microsoft.com/office/2007/relationships/media" Target="../media/media19.avi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0.avi"/><Relationship Id="rId1" Type="http://schemas.microsoft.com/office/2007/relationships/media" Target="../media/media20.avi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avi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7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avi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4AAD3C8-FE49-1E13-30F0-06A10E84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 Light"/>
              </a:rPr>
              <a:t>Uncrossable</a:t>
            </a:r>
            <a:r>
              <a:rPr lang="pl-PL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 </a:t>
            </a:r>
            <a:r>
              <a:rPr lang="pl-PL" sz="6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 Light"/>
              </a:rPr>
              <a:t>lesion</a:t>
            </a:r>
            <a:r>
              <a:rPr lang="pl-PL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 </a:t>
            </a:r>
            <a:br>
              <a:rPr lang="pl-PL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</a:br>
            <a:r>
              <a:rPr lang="pl-PL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in heavy </a:t>
            </a:r>
            <a:r>
              <a:rPr lang="pl-PL" sz="6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 Light"/>
              </a:rPr>
              <a:t>c</a:t>
            </a:r>
            <a:r>
              <a:rPr lang="pl-PL" sz="6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 Light"/>
              </a:rPr>
              <a:t>alcified</a:t>
            </a:r>
            <a:r>
              <a:rPr lang="pl-PL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 RCA CTO </a:t>
            </a:r>
            <a:r>
              <a:rPr lang="pl-PL" sz="6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 Light"/>
              </a:rPr>
              <a:t>retrograde</a:t>
            </a:r>
            <a:r>
              <a:rPr lang="pl-PL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 PCI</a:t>
            </a:r>
            <a:br>
              <a:rPr lang="en-US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</a:b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4EC7167-1260-1896-C822-3C0F97D2D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7" y="4932252"/>
            <a:ext cx="10515600" cy="1500182"/>
          </a:xfrm>
        </p:spPr>
        <p:txBody>
          <a:bodyPr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Grzegorz </a:t>
            </a:r>
            <a:r>
              <a:rPr lang="pl-PL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Sobieszek</a:t>
            </a:r>
            <a:r>
              <a:rPr lang="pl-PL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MD, </a:t>
            </a:r>
            <a:r>
              <a:rPr lang="pl-PL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PhD</a:t>
            </a:r>
            <a:endParaRPr lang="pl-PL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dirty="0" err="1">
                <a:solidFill>
                  <a:srgbClr val="000000"/>
                </a:solidFill>
                <a:latin typeface="Calibri"/>
              </a:rPr>
              <a:t>Assocc</a:t>
            </a:r>
            <a:r>
              <a:rPr lang="pl-PL" sz="2400" dirty="0">
                <a:solidFill>
                  <a:srgbClr val="000000"/>
                </a:solidFill>
                <a:latin typeface="Calibri"/>
              </a:rPr>
              <a:t>. Prof.</a:t>
            </a:r>
            <a:endParaRPr lang="pl-PL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endParaRPr lang="pl-PL" dirty="0"/>
          </a:p>
        </p:txBody>
      </p:sp>
      <p:graphicFrame>
        <p:nvGraphicFramePr>
          <p:cNvPr id="6" name="Obiekt 16">
            <a:extLst>
              <a:ext uri="{FF2B5EF4-FFF2-40B4-BE49-F238E27FC236}">
                <a16:creationId xmlns:a16="http://schemas.microsoft.com/office/drawing/2014/main" id="{6EB2174C-B158-3CF6-D3A3-64D15AC5D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927738"/>
              </p:ext>
            </p:extLst>
          </p:nvPr>
        </p:nvGraphicFramePr>
        <p:xfrm>
          <a:off x="97971" y="5682343"/>
          <a:ext cx="4093029" cy="10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5526911" imgH="1765540" progId="">
                  <p:embed/>
                </p:oleObj>
              </mc:Choice>
              <mc:Fallback>
                <p:oleObj name="Obraz - mapa bitowa" r:id="rId2" imgW="5526911" imgH="1765540" progId="">
                  <p:embed/>
                  <p:pic>
                    <p:nvPicPr>
                      <p:cNvPr id="15" name="Obiekt 16">
                        <a:extLst>
                          <a:ext uri="{FF2B5EF4-FFF2-40B4-BE49-F238E27FC236}">
                            <a16:creationId xmlns:a16="http://schemas.microsoft.com/office/drawing/2014/main" id="{32AC7B02-6AC1-A021-C97E-54A5C99E4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971" y="5682343"/>
                        <a:ext cx="4093029" cy="1027863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829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C4EF05-1E48-275B-38AC-4BA14F8EAA4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Antegrade dissection and re-entry (ADR)</a:t>
            </a:r>
            <a:endParaRPr lang="pl-PL"/>
          </a:p>
        </p:txBody>
      </p:sp>
      <p:pic>
        <p:nvPicPr>
          <p:cNvPr id="3" name="Anonymous_00004_New">
            <a:extLst>
              <a:ext uri="{FF2B5EF4-FFF2-40B4-BE49-F238E27FC236}">
                <a16:creationId xmlns:a16="http://schemas.microsoft.com/office/drawing/2014/main" id="{F2AE6BD1-A2F9-5E16-4F1A-3BF81C618A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02024"/>
            <a:ext cx="5838509" cy="583850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47EEC1A-D592-767D-BED7-4B39ADE7536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79915"/>
            <a:ext cx="3932240" cy="3289069"/>
          </a:xfrm>
        </p:spPr>
        <p:txBody>
          <a:bodyPr/>
          <a:lstStyle/>
          <a:p>
            <a:pPr lvl="0"/>
            <a:r>
              <a:rPr lang="pl-PL" sz="2400" i="1"/>
              <a:t>Knucle side branch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B1A69-821F-35EA-B08C-157860B484D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</a:t>
            </a:r>
          </a:p>
        </p:txBody>
      </p:sp>
      <p:pic>
        <p:nvPicPr>
          <p:cNvPr id="3" name="Anonymous_00005_New">
            <a:extLst>
              <a:ext uri="{FF2B5EF4-FFF2-40B4-BE49-F238E27FC236}">
                <a16:creationId xmlns:a16="http://schemas.microsoft.com/office/drawing/2014/main" id="{164C4AE2-C69B-1E46-D004-7EB2F0803E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59174"/>
            <a:ext cx="5781359" cy="578135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7F1FE0-DEE0-2C35-D51C-4825906BA16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645231"/>
            <a:ext cx="3932240" cy="3223753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15A444-C395-F99E-1730-21AEA0E712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</a:t>
            </a:r>
          </a:p>
        </p:txBody>
      </p:sp>
      <p:pic>
        <p:nvPicPr>
          <p:cNvPr id="3" name="Anonymous_00006_New">
            <a:extLst>
              <a:ext uri="{FF2B5EF4-FFF2-40B4-BE49-F238E27FC236}">
                <a16:creationId xmlns:a16="http://schemas.microsoft.com/office/drawing/2014/main" id="{4598BC53-5299-CE0E-36CE-BE38527F05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6" y="982980"/>
            <a:ext cx="5875020" cy="587502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60AD214-F040-6844-7A1F-120AF5BC1A7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623459"/>
            <a:ext cx="3932240" cy="3245525"/>
          </a:xfrm>
        </p:spPr>
        <p:txBody>
          <a:bodyPr/>
          <a:lstStyle/>
          <a:p>
            <a:pPr lvl="0"/>
            <a:r>
              <a:rPr lang="pl-PL" sz="2400" i="1"/>
              <a:t>Tip injecton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55C971-9787-2E6F-7EDF-6440C92FAF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</a:t>
            </a:r>
          </a:p>
        </p:txBody>
      </p:sp>
      <p:pic>
        <p:nvPicPr>
          <p:cNvPr id="3" name="Anonymous_00007_New">
            <a:extLst>
              <a:ext uri="{FF2B5EF4-FFF2-40B4-BE49-F238E27FC236}">
                <a16:creationId xmlns:a16="http://schemas.microsoft.com/office/drawing/2014/main" id="{2633C1C6-283A-FE3A-7E7F-9239A5BE33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62990"/>
            <a:ext cx="5777544" cy="577754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0A2F992-F851-54E3-C831-A225476F2F0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460165"/>
            <a:ext cx="3932240" cy="3408810"/>
          </a:xfrm>
        </p:spPr>
        <p:txBody>
          <a:bodyPr/>
          <a:lstStyle/>
          <a:p>
            <a:pPr lvl="0"/>
            <a:r>
              <a:rPr lang="pl-PL" sz="2400" i="1"/>
              <a:t>Stop retrograde wire</a:t>
            </a:r>
          </a:p>
          <a:p>
            <a:pPr lvl="0"/>
            <a:r>
              <a:rPr lang="pl-PL" sz="2400" i="1"/>
              <a:t>Carlino technique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0BAA0C-DAEF-6CF7-F87B-C925A1DB2F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</a:t>
            </a:r>
          </a:p>
        </p:txBody>
      </p:sp>
      <p:pic>
        <p:nvPicPr>
          <p:cNvPr id="3" name="Anonymous_00008_New">
            <a:extLst>
              <a:ext uri="{FF2B5EF4-FFF2-40B4-BE49-F238E27FC236}">
                <a16:creationId xmlns:a16="http://schemas.microsoft.com/office/drawing/2014/main" id="{F716D722-0E94-DC3C-1D1A-847638510C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24884"/>
            <a:ext cx="5815649" cy="581564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BC5552C-9CE1-9ACD-EE38-3BED23AB95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656112"/>
            <a:ext cx="3932240" cy="3212872"/>
          </a:xfrm>
        </p:spPr>
        <p:txBody>
          <a:bodyPr/>
          <a:lstStyle/>
          <a:p>
            <a:pPr lvl="0"/>
            <a:r>
              <a:rPr lang="pl-PL" sz="2400" i="1" dirty="0"/>
              <a:t>1st </a:t>
            </a:r>
            <a:r>
              <a:rPr lang="pl-PL" sz="2400" i="1" dirty="0" err="1"/>
              <a:t>revers</a:t>
            </a:r>
            <a:r>
              <a:rPr lang="pl-PL" sz="2400" i="1" dirty="0"/>
              <a:t> CART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onymous_00009_New">
            <a:extLst>
              <a:ext uri="{FF2B5EF4-FFF2-40B4-BE49-F238E27FC236}">
                <a16:creationId xmlns:a16="http://schemas.microsoft.com/office/drawing/2014/main" id="{429C143A-E19B-4981-00E0-C3D802FF78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6" y="1047750"/>
            <a:ext cx="5792784" cy="579278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A3B0B0-A77C-14BC-14A0-3BBE736AF60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427512"/>
            <a:ext cx="3932240" cy="3441472"/>
          </a:xfrm>
        </p:spPr>
        <p:txBody>
          <a:bodyPr/>
          <a:lstStyle/>
          <a:p>
            <a:pPr lvl="0"/>
            <a:r>
              <a:rPr lang="pl-PL" sz="2400"/>
              <a:t>Next </a:t>
            </a:r>
            <a:r>
              <a:rPr lang="pl-PL" sz="2400" i="1"/>
              <a:t>BASE technique</a:t>
            </a:r>
          </a:p>
          <a:p>
            <a:pPr lvl="0"/>
            <a:endParaRPr lang="pl-PL" sz="240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81E1D42-53B6-CBDF-4D6B-A6EAC29C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onymous_00010_New">
            <a:extLst>
              <a:ext uri="{FF2B5EF4-FFF2-40B4-BE49-F238E27FC236}">
                <a16:creationId xmlns:a16="http://schemas.microsoft.com/office/drawing/2014/main" id="{34B9F3EE-6211-435C-DB59-EB8B0F189E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51560"/>
            <a:ext cx="5788974" cy="578897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D4408A2-D1AD-B9F4-BFB8-6AE4EE47ECB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362196"/>
            <a:ext cx="3932240" cy="3506788"/>
          </a:xfrm>
        </p:spPr>
        <p:txBody>
          <a:bodyPr/>
          <a:lstStyle/>
          <a:p>
            <a:pPr lvl="0"/>
            <a:r>
              <a:rPr lang="pl-PL" sz="2400" i="1"/>
              <a:t>Next Knucle side branch</a:t>
            </a:r>
          </a:p>
          <a:p>
            <a:pPr lvl="0"/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EE9A8A90-2705-5B12-1499-4A587A31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onymous_00011_New">
            <a:extLst>
              <a:ext uri="{FF2B5EF4-FFF2-40B4-BE49-F238E27FC236}">
                <a16:creationId xmlns:a16="http://schemas.microsoft.com/office/drawing/2014/main" id="{A089316F-99BB-534E-7A1B-C8A3271B3D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13454"/>
            <a:ext cx="5827079" cy="582707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E2F22E-43D1-55E7-317D-CBC44B27B83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69025"/>
            <a:ext cx="3932240" cy="3299950"/>
          </a:xfrm>
        </p:spPr>
        <p:txBody>
          <a:bodyPr/>
          <a:lstStyle/>
          <a:p>
            <a:pPr lvl="0"/>
            <a:r>
              <a:rPr lang="pl-PL" sz="2400" dirty="0" err="1"/>
              <a:t>Next</a:t>
            </a:r>
            <a:r>
              <a:rPr lang="pl-PL" sz="2400" dirty="0"/>
              <a:t> </a:t>
            </a:r>
            <a:r>
              <a:rPr lang="pl-PL" sz="2400" i="1" dirty="0"/>
              <a:t>BASE </a:t>
            </a:r>
            <a:r>
              <a:rPr lang="pl-PL" sz="2400" i="1" dirty="0" err="1"/>
              <a:t>technique</a:t>
            </a:r>
            <a:endParaRPr lang="pl-PL" sz="2400" i="1" dirty="0"/>
          </a:p>
          <a:p>
            <a:pPr lvl="0"/>
            <a:endParaRPr lang="pl-PL" sz="2400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D857FD22-12A3-3765-BC00-5DDDDA80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onymous_00012_New">
            <a:extLst>
              <a:ext uri="{FF2B5EF4-FFF2-40B4-BE49-F238E27FC236}">
                <a16:creationId xmlns:a16="http://schemas.microsoft.com/office/drawing/2014/main" id="{560C87DA-A8B4-2AAD-7B37-F1C82E3F32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982980"/>
            <a:ext cx="5857554" cy="585755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AA74FC1-566C-3A6B-1B09-68E8E3C8839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460165"/>
            <a:ext cx="3932240" cy="3408810"/>
          </a:xfrm>
        </p:spPr>
        <p:txBody>
          <a:bodyPr/>
          <a:lstStyle/>
          <a:p>
            <a:pPr lvl="0"/>
            <a:r>
              <a:rPr lang="pl-PL" sz="2400" i="1"/>
              <a:t>Power knucle RCA</a:t>
            </a:r>
          </a:p>
          <a:p>
            <a:pPr lvl="0"/>
            <a:endParaRPr lang="pl-PL" sz="240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3E9EC2D0-F355-9BE3-5763-AB02C6CE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3D4A65-0EC4-6B1A-3454-5EB8083185B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Anonymous_00013_New">
            <a:extLst>
              <a:ext uri="{FF2B5EF4-FFF2-40B4-BE49-F238E27FC236}">
                <a16:creationId xmlns:a16="http://schemas.microsoft.com/office/drawing/2014/main" id="{0D4F46A7-7C48-BC8D-F561-5746812097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6" y="985206"/>
            <a:ext cx="5872794" cy="587279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737FCFD-33B6-8013-1B34-9C0F012BBB54}"/>
              </a:ext>
            </a:extLst>
          </p:cNvPr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pl-PL" sz="2400" i="1"/>
              <a:t>Next revers CART </a:t>
            </a:r>
          </a:p>
          <a:p>
            <a:pPr lvl="0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D67322-CB27-AAE4-6B02-8D462FFF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7" y="1709735"/>
            <a:ext cx="10515600" cy="652465"/>
          </a:xfrm>
        </p:spPr>
        <p:txBody>
          <a:bodyPr>
            <a:normAutofit/>
          </a:bodyPr>
          <a:lstStyle/>
          <a:p>
            <a:r>
              <a:rPr lang="pl-PL" sz="3200" b="1" dirty="0" err="1"/>
              <a:t>Potential</a:t>
            </a:r>
            <a:r>
              <a:rPr lang="pl-PL" sz="3200" b="1" dirty="0"/>
              <a:t> </a:t>
            </a:r>
            <a:r>
              <a:rPr lang="pl-PL" sz="3200" b="1" dirty="0" err="1"/>
              <a:t>conflict</a:t>
            </a:r>
            <a:r>
              <a:rPr lang="pl-PL" sz="3200" b="1" dirty="0"/>
              <a:t> of </a:t>
            </a:r>
            <a:r>
              <a:rPr lang="pl-PL" sz="3200" b="1" dirty="0" err="1"/>
              <a:t>interest</a:t>
            </a:r>
            <a:endParaRPr lang="pl-PL" sz="3200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C9AF1B-97F3-0AF3-EA8B-BDFBEC609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7" y="3037114"/>
            <a:ext cx="10515600" cy="3052533"/>
          </a:xfrm>
        </p:spPr>
        <p:txBody>
          <a:bodyPr>
            <a:normAutofit fontScale="55000" lnSpcReduction="20000"/>
          </a:bodyPr>
          <a:lstStyle/>
          <a:p>
            <a:r>
              <a:rPr lang="pl-PL" dirty="0" err="1"/>
              <a:t>Proctoring</a:t>
            </a:r>
            <a:r>
              <a:rPr lang="pl-PL" dirty="0"/>
              <a:t>: </a:t>
            </a:r>
          </a:p>
          <a:p>
            <a:r>
              <a:rPr lang="pl-PL" dirty="0"/>
              <a:t>		Boston </a:t>
            </a:r>
            <a:r>
              <a:rPr lang="pl-PL" dirty="0" err="1"/>
              <a:t>Scientific</a:t>
            </a:r>
            <a:endParaRPr lang="pl-PL" dirty="0"/>
          </a:p>
          <a:p>
            <a:r>
              <a:rPr lang="pl-PL" dirty="0"/>
              <a:t>	       	 </a:t>
            </a:r>
            <a:r>
              <a:rPr lang="pl-PL" dirty="0" err="1"/>
              <a:t>Biotronic</a:t>
            </a:r>
            <a:endParaRPr lang="pl-PL" dirty="0"/>
          </a:p>
          <a:p>
            <a:r>
              <a:rPr lang="pl-PL" dirty="0"/>
              <a:t>	        	 </a:t>
            </a:r>
            <a:r>
              <a:rPr lang="pl-PL" dirty="0" err="1"/>
              <a:t>Abott</a:t>
            </a:r>
            <a:endParaRPr lang="pl-PL" dirty="0"/>
          </a:p>
          <a:p>
            <a:r>
              <a:rPr lang="pl-PL" dirty="0"/>
              <a:t>		</a:t>
            </a:r>
            <a:r>
              <a:rPr lang="pl-PL" dirty="0" err="1"/>
              <a:t>Procardia</a:t>
            </a:r>
            <a:endParaRPr lang="pl-PL" dirty="0"/>
          </a:p>
          <a:p>
            <a:r>
              <a:rPr lang="pl-PL" dirty="0" err="1"/>
              <a:t>Speakers</a:t>
            </a:r>
            <a:r>
              <a:rPr lang="pl-PL" dirty="0"/>
              <a:t> Honorarium:</a:t>
            </a:r>
          </a:p>
          <a:p>
            <a:r>
              <a:rPr lang="pl-PL" dirty="0"/>
              <a:t>		</a:t>
            </a:r>
            <a:r>
              <a:rPr lang="pl-PL" dirty="0" err="1"/>
              <a:t>Terumo</a:t>
            </a:r>
            <a:endParaRPr lang="pl-PL" dirty="0"/>
          </a:p>
          <a:p>
            <a:r>
              <a:rPr lang="pl-PL" dirty="0"/>
              <a:t>		</a:t>
            </a:r>
            <a:r>
              <a:rPr lang="pl-PL" dirty="0" err="1"/>
              <a:t>Biotronic</a:t>
            </a:r>
            <a:endParaRPr lang="pl-PL" dirty="0"/>
          </a:p>
          <a:p>
            <a:r>
              <a:rPr lang="pl-PL" dirty="0"/>
              <a:t>		Boston </a:t>
            </a:r>
            <a:r>
              <a:rPr lang="pl-PL" dirty="0" err="1"/>
              <a:t>Scientific</a:t>
            </a:r>
            <a:endParaRPr lang="pl-PL" dirty="0"/>
          </a:p>
          <a:p>
            <a:r>
              <a:rPr lang="pl-PL" dirty="0"/>
              <a:t>		</a:t>
            </a:r>
            <a:r>
              <a:rPr lang="pl-PL" dirty="0" err="1"/>
              <a:t>Brosmed</a:t>
            </a:r>
            <a:endParaRPr lang="pl-PL" dirty="0"/>
          </a:p>
          <a:p>
            <a:r>
              <a:rPr lang="pl-PL" dirty="0"/>
              <a:t>	       </a:t>
            </a:r>
          </a:p>
        </p:txBody>
      </p:sp>
    </p:spTree>
    <p:extLst>
      <p:ext uri="{BB962C8B-B14F-4D97-AF65-F5344CB8AC3E}">
        <p14:creationId xmlns:p14="http://schemas.microsoft.com/office/powerpoint/2010/main" val="191526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0A0CA0-128A-A69D-8303-D38E99E323E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</a:t>
            </a:r>
          </a:p>
        </p:txBody>
      </p:sp>
      <p:pic>
        <p:nvPicPr>
          <p:cNvPr id="3" name="Anonymous_00014_New">
            <a:extLst>
              <a:ext uri="{FF2B5EF4-FFF2-40B4-BE49-F238E27FC236}">
                <a16:creationId xmlns:a16="http://schemas.microsoft.com/office/drawing/2014/main" id="{6D6B5DFC-7CC9-BA41-1B18-AC03FC5746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17270"/>
            <a:ext cx="5823264" cy="582326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5A80213-4961-0D7B-64EF-CBAC7FA45AC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25490"/>
            <a:ext cx="3932240" cy="3343494"/>
          </a:xfrm>
        </p:spPr>
        <p:txBody>
          <a:bodyPr/>
          <a:lstStyle/>
          <a:p>
            <a:pPr lvl="0"/>
            <a:r>
              <a:rPr lang="pl-PL" sz="2400" i="1" dirty="0" err="1"/>
              <a:t>Retrograde</a:t>
            </a:r>
            <a:r>
              <a:rPr lang="pl-PL" sz="2400" i="1" dirty="0"/>
              <a:t> </a:t>
            </a:r>
            <a:r>
              <a:rPr lang="pl-PL" sz="2400" i="1" dirty="0" err="1"/>
              <a:t>wire</a:t>
            </a:r>
            <a:r>
              <a:rPr lang="pl-PL" sz="2400" i="1" dirty="0"/>
              <a:t> </a:t>
            </a:r>
            <a:r>
              <a:rPr lang="pl-PL" sz="2400" i="1" dirty="0" err="1"/>
              <a:t>progress</a:t>
            </a:r>
            <a:r>
              <a:rPr lang="pl-PL" sz="2400" i="1" dirty="0"/>
              <a:t> to aorta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F75D2D-5246-9EA1-BDA7-29356C3C51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</a:t>
            </a:r>
          </a:p>
        </p:txBody>
      </p:sp>
      <p:pic>
        <p:nvPicPr>
          <p:cNvPr id="3" name="Anonymous_00015_New">
            <a:extLst>
              <a:ext uri="{FF2B5EF4-FFF2-40B4-BE49-F238E27FC236}">
                <a16:creationId xmlns:a16="http://schemas.microsoft.com/office/drawing/2014/main" id="{BAA1A031-61CD-52FA-B966-B2D27138BD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62990"/>
            <a:ext cx="5777544" cy="5777544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485F6EC-73FD-99CF-DDDE-3F8C408E61C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79915"/>
            <a:ext cx="3932240" cy="3289069"/>
          </a:xfrm>
        </p:spPr>
        <p:txBody>
          <a:bodyPr/>
          <a:lstStyle/>
          <a:p>
            <a:pPr lvl="0"/>
            <a:r>
              <a:rPr lang="pl-PL" sz="2400" i="1" dirty="0"/>
              <a:t>MC in aorta</a:t>
            </a:r>
          </a:p>
          <a:p>
            <a:pPr lvl="0"/>
            <a:r>
              <a:rPr lang="pl-PL" sz="2400" i="1" dirty="0" err="1"/>
              <a:t>wire</a:t>
            </a:r>
            <a:r>
              <a:rPr lang="pl-PL" sz="2400" i="1" dirty="0"/>
              <a:t> exchange to RG3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E1A351-5D78-4D72-E8F6-9287DDF56F1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</a:t>
            </a:r>
          </a:p>
        </p:txBody>
      </p:sp>
      <p:pic>
        <p:nvPicPr>
          <p:cNvPr id="3" name="Anonymous_00016_New">
            <a:extLst>
              <a:ext uri="{FF2B5EF4-FFF2-40B4-BE49-F238E27FC236}">
                <a16:creationId xmlns:a16="http://schemas.microsoft.com/office/drawing/2014/main" id="{1B284605-8ABB-E098-1EF9-5162014B04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990594"/>
            <a:ext cx="5849939" cy="584993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E47F2BD-5AED-2C5A-5F30-41DA4270539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699654"/>
            <a:ext cx="3932240" cy="3234644"/>
          </a:xfrm>
        </p:spPr>
        <p:txBody>
          <a:bodyPr/>
          <a:lstStyle/>
          <a:p>
            <a:pPr lvl="0"/>
            <a:r>
              <a:rPr lang="pl-PL" sz="2400" i="1" dirty="0" err="1"/>
              <a:t>Snare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1E3E9A-0616-D8DF-A664-20E84CA75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458687"/>
          </a:xfrm>
        </p:spPr>
        <p:txBody>
          <a:bodyPr/>
          <a:lstStyle/>
          <a:p>
            <a:endParaRPr lang="pl-PL"/>
          </a:p>
        </p:txBody>
      </p:sp>
      <p:pic>
        <p:nvPicPr>
          <p:cNvPr id="3" name="Anonymous_00017_New">
            <a:extLst>
              <a:ext uri="{FF2B5EF4-FFF2-40B4-BE49-F238E27FC236}">
                <a16:creationId xmlns:a16="http://schemas.microsoft.com/office/drawing/2014/main" id="{EA247E4B-BC56-F681-5799-E3363D6707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1531" y="928051"/>
            <a:ext cx="5827079" cy="582707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24FCFD-356D-6868-A054-33704DDE1B4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79915"/>
            <a:ext cx="3932240" cy="3289069"/>
          </a:xfrm>
        </p:spPr>
        <p:txBody>
          <a:bodyPr/>
          <a:lstStyle/>
          <a:p>
            <a:pPr lvl="0"/>
            <a:r>
              <a:rPr lang="pl-PL" sz="2400" i="1" dirty="0" err="1"/>
              <a:t>Externalization</a:t>
            </a:r>
            <a:endParaRPr lang="pl-PL" sz="2400" i="1" dirty="0"/>
          </a:p>
          <a:p>
            <a:pPr lvl="0"/>
            <a:r>
              <a:rPr lang="pl-PL" sz="2400" i="1" dirty="0" err="1"/>
              <a:t>Predylatation</a:t>
            </a:r>
            <a:r>
              <a:rPr lang="pl-PL" sz="2400" i="1" dirty="0"/>
              <a:t> &gt;</a:t>
            </a:r>
          </a:p>
          <a:p>
            <a:pPr lvl="0"/>
            <a:r>
              <a:rPr lang="pl-PL" sz="2400" i="1" dirty="0" err="1"/>
              <a:t>uncrossable</a:t>
            </a:r>
            <a:r>
              <a:rPr lang="pl-PL" sz="2400" i="1" dirty="0"/>
              <a:t> </a:t>
            </a:r>
            <a:r>
              <a:rPr lang="pl-PL" sz="2400" i="1" dirty="0" err="1"/>
              <a:t>lesion</a:t>
            </a:r>
            <a:r>
              <a:rPr lang="pl-PL" sz="2400" i="1" dirty="0"/>
              <a:t> &gt;</a:t>
            </a:r>
          </a:p>
          <a:p>
            <a:pPr lvl="0"/>
            <a:r>
              <a:rPr lang="pl-PL" sz="2400" i="1" dirty="0"/>
              <a:t> SC 0,75/10mm </a:t>
            </a:r>
            <a:r>
              <a:rPr lang="pl-PL" sz="2400" i="1" dirty="0" err="1"/>
              <a:t>balloon</a:t>
            </a:r>
            <a:endParaRPr lang="pl-PL" sz="2400" i="1" dirty="0"/>
          </a:p>
        </p:txBody>
      </p:sp>
      <p:sp>
        <p:nvSpPr>
          <p:cNvPr id="5" name="Owal 5">
            <a:extLst>
              <a:ext uri="{FF2B5EF4-FFF2-40B4-BE49-F238E27FC236}">
                <a16:creationId xmlns:a16="http://schemas.microsoft.com/office/drawing/2014/main" id="{55222D1B-AD13-67D7-5FCE-54AAC90C68A1}"/>
              </a:ext>
            </a:extLst>
          </p:cNvPr>
          <p:cNvSpPr/>
          <p:nvPr/>
        </p:nvSpPr>
        <p:spPr>
          <a:xfrm>
            <a:off x="5911531" y="2894532"/>
            <a:ext cx="1828800" cy="189411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4762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41E0F4-CBC5-B6C7-692D-81C1BCC160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Predylatation</a:t>
            </a:r>
          </a:p>
        </p:txBody>
      </p:sp>
      <p:pic>
        <p:nvPicPr>
          <p:cNvPr id="3" name="Symbol zastępczy zawartości 5">
            <a:extLst>
              <a:ext uri="{FF2B5EF4-FFF2-40B4-BE49-F238E27FC236}">
                <a16:creationId xmlns:a16="http://schemas.microsoft.com/office/drawing/2014/main" id="{FB575436-331C-6107-6450-030B6D90D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184" y="929644"/>
            <a:ext cx="5835600" cy="58356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3C9129-6141-9FE6-A0D5-07F975C6B00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606039"/>
            <a:ext cx="3932240" cy="3262944"/>
          </a:xfrm>
        </p:spPr>
        <p:txBody>
          <a:bodyPr/>
          <a:lstStyle/>
          <a:p>
            <a:pPr lvl="0"/>
            <a:r>
              <a:rPr lang="pl-PL" sz="2400" i="1"/>
              <a:t>S.C. 2,0/15mm</a:t>
            </a:r>
          </a:p>
          <a:p>
            <a:pPr lvl="0"/>
            <a:r>
              <a:rPr lang="pl-PL" sz="2400" i="1"/>
              <a:t>S.C. 3,0/15mm</a:t>
            </a:r>
          </a:p>
          <a:p>
            <a:pPr lvl="0"/>
            <a:r>
              <a:rPr lang="pl-PL" sz="2400" i="1"/>
              <a:t>NC 3,5/20mm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50E9DF-D407-1979-7AA1-EF575D2AB0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The final result</a:t>
            </a:r>
          </a:p>
        </p:txBody>
      </p:sp>
      <p:pic>
        <p:nvPicPr>
          <p:cNvPr id="3" name="Anonymous_00019_New">
            <a:extLst>
              <a:ext uri="{FF2B5EF4-FFF2-40B4-BE49-F238E27FC236}">
                <a16:creationId xmlns:a16="http://schemas.microsoft.com/office/drawing/2014/main" id="{1E50DB78-FF2B-35F0-AECF-D21CBEBFC0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2956" y="987269"/>
            <a:ext cx="5836441" cy="5836441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7D37DA-EB9D-AAD8-8D95-E1E3DD2444B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48890"/>
            <a:ext cx="3932240" cy="3320094"/>
          </a:xfrm>
        </p:spPr>
        <p:txBody>
          <a:bodyPr/>
          <a:lstStyle/>
          <a:p>
            <a:pPr lvl="0"/>
            <a:r>
              <a:rPr lang="pl-PL" sz="2400" i="1"/>
              <a:t>DES 4,0/44mm</a:t>
            </a:r>
          </a:p>
          <a:p>
            <a:pPr lvl="0"/>
            <a:r>
              <a:rPr lang="pl-PL" sz="2400" i="1"/>
              <a:t>DES 4,5/33mm</a:t>
            </a:r>
          </a:p>
        </p:txBody>
      </p:sp>
      <p:sp>
        <p:nvSpPr>
          <p:cNvPr id="5" name="pole tekstowe 5">
            <a:extLst>
              <a:ext uri="{FF2B5EF4-FFF2-40B4-BE49-F238E27FC236}">
                <a16:creationId xmlns:a16="http://schemas.microsoft.com/office/drawing/2014/main" id="{42707534-60B4-DBE8-194D-6A3BBB213060}"/>
              </a:ext>
            </a:extLst>
          </p:cNvPr>
          <p:cNvSpPr txBox="1"/>
          <p:nvPr/>
        </p:nvSpPr>
        <p:spPr>
          <a:xfrm>
            <a:off x="1004093" y="6031208"/>
            <a:ext cx="3708404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www.masterctopoland.pl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A201BE-4C09-D911-C16D-B111FFCF0C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757014"/>
            <a:ext cx="10515600" cy="1325559"/>
          </a:xfrm>
        </p:spPr>
        <p:txBody>
          <a:bodyPr/>
          <a:lstStyle/>
          <a:p>
            <a:pPr lvl="0"/>
            <a:r>
              <a:rPr lang="pl-PL" dirty="0" err="1"/>
              <a:t>Conclusions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04F2D1-9803-39B9-651F-B69F4B5CE8C4}"/>
              </a:ext>
            </a:extLst>
          </p:cNvPr>
          <p:cNvSpPr txBox="1"/>
          <p:nvPr/>
        </p:nvSpPr>
        <p:spPr>
          <a:xfrm>
            <a:off x="2100942" y="1823001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Massive</a:t>
            </a:r>
            <a:r>
              <a:rPr lang="pl-PL" dirty="0"/>
              <a:t> </a:t>
            </a:r>
            <a:r>
              <a:rPr lang="pl-PL" dirty="0" err="1"/>
              <a:t>calcification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challenge in CTO procedur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Trust the </a:t>
            </a:r>
            <a:r>
              <a:rPr lang="pl-PL" dirty="0" err="1"/>
              <a:t>knuckle</a:t>
            </a:r>
            <a:r>
              <a:rPr lang="pl-PL" dirty="0"/>
              <a:t> </a:t>
            </a:r>
            <a:r>
              <a:rPr lang="pl-PL" dirty="0" err="1"/>
              <a:t>wire</a:t>
            </a: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possible</a:t>
            </a:r>
            <a:r>
              <a:rPr lang="pl-PL" dirty="0"/>
              <a:t> </a:t>
            </a:r>
            <a:r>
              <a:rPr lang="pl-PL" dirty="0" err="1"/>
              <a:t>problems</a:t>
            </a:r>
            <a:r>
              <a:rPr lang="pl-PL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forming the </a:t>
            </a:r>
            <a:r>
              <a:rPr lang="pl-PL" dirty="0" err="1"/>
              <a:t>knuckle</a:t>
            </a:r>
            <a:r>
              <a:rPr lang="pl-PL" dirty="0"/>
              <a:t> </a:t>
            </a:r>
            <a:r>
              <a:rPr lang="pl-PL" dirty="0" err="1"/>
              <a:t>wire</a:t>
            </a:r>
            <a:r>
              <a:rPr lang="pl-PL" dirty="0"/>
              <a:t>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redirection</a:t>
            </a:r>
            <a:r>
              <a:rPr lang="pl-PL" dirty="0"/>
              <a:t> </a:t>
            </a:r>
            <a:r>
              <a:rPr lang="pl-PL" dirty="0" err="1"/>
              <a:t>knucle</a:t>
            </a:r>
            <a:r>
              <a:rPr lang="pl-PL" dirty="0"/>
              <a:t> </a:t>
            </a:r>
            <a:r>
              <a:rPr lang="pl-PL" dirty="0" err="1"/>
              <a:t>wire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Uncrossable</a:t>
            </a:r>
            <a:r>
              <a:rPr lang="pl-PL" dirty="0"/>
              <a:t> </a:t>
            </a:r>
            <a:r>
              <a:rPr lang="pl-PL" dirty="0" err="1"/>
              <a:t>Lesion</a:t>
            </a: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S.C. 0,75 mm  </a:t>
            </a:r>
            <a:r>
              <a:rPr lang="pl-PL" dirty="0" err="1"/>
              <a:t>balloon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very</a:t>
            </a:r>
            <a:r>
              <a:rPr lang="pl-PL" dirty="0"/>
              <a:t> </a:t>
            </a:r>
            <a:r>
              <a:rPr lang="pl-PL" dirty="0" err="1"/>
              <a:t>valuable</a:t>
            </a:r>
            <a:r>
              <a:rPr lang="pl-PL" dirty="0"/>
              <a:t> </a:t>
            </a:r>
            <a:r>
              <a:rPr lang="pl-PL" dirty="0" err="1"/>
              <a:t>options</a:t>
            </a:r>
            <a:r>
              <a:rPr lang="pl-PL" dirty="0"/>
              <a:t> in </a:t>
            </a:r>
            <a:r>
              <a:rPr lang="pl-PL" dirty="0" err="1"/>
              <a:t>uncrossable</a:t>
            </a:r>
            <a:r>
              <a:rPr lang="pl-PL" dirty="0"/>
              <a:t> </a:t>
            </a:r>
            <a:r>
              <a:rPr lang="pl-PL" dirty="0" err="1"/>
              <a:t>lesion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Next</a:t>
            </a:r>
            <a:r>
              <a:rPr lang="pl-PL" dirty="0"/>
              <a:t> </a:t>
            </a:r>
            <a:r>
              <a:rPr lang="pl-PL" dirty="0" err="1"/>
              <a:t>option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Anchor</a:t>
            </a:r>
            <a:r>
              <a:rPr lang="pl-PL" dirty="0"/>
              <a:t>, </a:t>
            </a:r>
            <a:r>
              <a:rPr lang="pl-PL" dirty="0" err="1"/>
              <a:t>guide</a:t>
            </a:r>
            <a:r>
              <a:rPr lang="pl-PL" dirty="0"/>
              <a:t> </a:t>
            </a:r>
            <a:r>
              <a:rPr lang="pl-PL" dirty="0" err="1"/>
              <a:t>extension</a:t>
            </a: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rotablation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orbital </a:t>
            </a:r>
            <a:r>
              <a:rPr lang="pl-PL" dirty="0" err="1"/>
              <a:t>aterectomy</a:t>
            </a:r>
            <a:r>
              <a:rPr lang="pl-PL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Granadoplasty</a:t>
            </a: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MC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External</a:t>
            </a:r>
            <a:r>
              <a:rPr lang="pl-PL" dirty="0"/>
              <a:t> </a:t>
            </a:r>
            <a:r>
              <a:rPr lang="pl-PL" dirty="0" err="1"/>
              <a:t>crush</a:t>
            </a:r>
            <a:endParaRPr lang="pl-PL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err="1"/>
              <a:t>Possible</a:t>
            </a:r>
            <a:r>
              <a:rPr lang="pl-PL" dirty="0"/>
              <a:t> </a:t>
            </a:r>
            <a:r>
              <a:rPr lang="pl-PL" dirty="0" err="1"/>
              <a:t>use</a:t>
            </a:r>
            <a:r>
              <a:rPr lang="pl-PL" dirty="0"/>
              <a:t> of </a:t>
            </a:r>
            <a:r>
              <a:rPr lang="pl-PL" dirty="0" err="1"/>
              <a:t>external</a:t>
            </a:r>
            <a:r>
              <a:rPr lang="pl-PL" dirty="0"/>
              <a:t> </a:t>
            </a:r>
            <a:r>
              <a:rPr lang="pl-PL" dirty="0" err="1"/>
              <a:t>lithotrypsy</a:t>
            </a:r>
            <a:endParaRPr lang="pl-P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8AF121-4856-FF12-C338-50FDAF58C7AD}"/>
              </a:ext>
            </a:extLst>
          </p:cNvPr>
          <p:cNvSpPr txBox="1"/>
          <p:nvPr/>
        </p:nvSpPr>
        <p:spPr>
          <a:xfrm>
            <a:off x="778565" y="2700863"/>
            <a:ext cx="10131423" cy="14562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Thank you for your attention!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>
            <a:extLst>
              <a:ext uri="{FF2B5EF4-FFF2-40B4-BE49-F238E27FC236}">
                <a16:creationId xmlns:a16="http://schemas.microsoft.com/office/drawing/2014/main" id="{F629BC13-D3FE-9F10-7FD5-D5E332660D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7522" y="1102016"/>
            <a:ext cx="10515600" cy="623200"/>
          </a:xfrm>
        </p:spPr>
        <p:txBody>
          <a:bodyPr>
            <a:normAutofit fontScale="90000"/>
          </a:bodyPr>
          <a:lstStyle/>
          <a:p>
            <a:pPr lvl="0"/>
            <a:r>
              <a:rPr lang="pl-PL" sz="2100" i="1" dirty="0" err="1"/>
              <a:t>Clinical</a:t>
            </a:r>
            <a:r>
              <a:rPr lang="pl-PL" sz="2100" i="1" dirty="0"/>
              <a:t> Presentation</a:t>
            </a:r>
            <a:br>
              <a:rPr lang="pl-PL" sz="2900" dirty="0"/>
            </a:br>
            <a:r>
              <a:rPr lang="pl-PL" sz="2900" dirty="0"/>
              <a:t>Case 1</a:t>
            </a:r>
            <a:br>
              <a:rPr lang="pl-PL" sz="2900" dirty="0"/>
            </a:br>
            <a:r>
              <a:rPr lang="pl-PL" sz="1300" dirty="0"/>
              <a:t>CTO RCA</a:t>
            </a:r>
          </a:p>
        </p:txBody>
      </p:sp>
      <p:sp>
        <p:nvSpPr>
          <p:cNvPr id="3" name="Symbol zastępczy zawartości 4">
            <a:extLst>
              <a:ext uri="{FF2B5EF4-FFF2-40B4-BE49-F238E27FC236}">
                <a16:creationId xmlns:a16="http://schemas.microsoft.com/office/drawing/2014/main" id="{7E734641-333E-2EA1-126B-907D0DDB2E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7522" y="2055516"/>
            <a:ext cx="5257800" cy="2502420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</a:pPr>
            <a:r>
              <a:rPr lang="pl-PL" sz="2400" dirty="0"/>
              <a:t>78 y. o. </a:t>
            </a:r>
            <a:r>
              <a:rPr lang="pl-PL" sz="2400" dirty="0" err="1"/>
              <a:t>male</a:t>
            </a:r>
            <a:r>
              <a:rPr lang="pl-PL" sz="2400" dirty="0"/>
              <a:t>; </a:t>
            </a:r>
          </a:p>
          <a:p>
            <a:pPr lvl="0">
              <a:lnSpc>
                <a:spcPct val="80000"/>
              </a:lnSpc>
            </a:pPr>
            <a:r>
              <a:rPr lang="pl-PL" sz="2400" dirty="0" err="1"/>
              <a:t>Medical</a:t>
            </a:r>
            <a:r>
              <a:rPr lang="pl-PL" sz="2400" dirty="0"/>
              <a:t> </a:t>
            </a:r>
            <a:r>
              <a:rPr lang="pl-PL" sz="2400" dirty="0" err="1"/>
              <a:t>history</a:t>
            </a:r>
            <a:r>
              <a:rPr lang="pl-PL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pl-PL" dirty="0"/>
              <a:t>CAD CCS III (Post STEMI ant. and </a:t>
            </a:r>
            <a:r>
              <a:rPr lang="pl-PL" dirty="0" err="1"/>
              <a:t>previous</a:t>
            </a:r>
            <a:r>
              <a:rPr lang="pl-PL" dirty="0"/>
              <a:t> PCI LAD 2004)</a:t>
            </a:r>
          </a:p>
          <a:p>
            <a:pPr lvl="2">
              <a:lnSpc>
                <a:spcPct val="80000"/>
              </a:lnSpc>
            </a:pPr>
            <a:r>
              <a:rPr lang="pl-PL" b="1" dirty="0"/>
              <a:t>4 </a:t>
            </a:r>
            <a:r>
              <a:rPr lang="pl-PL" b="1" dirty="0" err="1"/>
              <a:t>unsuccesful</a:t>
            </a:r>
            <a:r>
              <a:rPr lang="pl-PL" b="1" dirty="0"/>
              <a:t> </a:t>
            </a:r>
            <a:r>
              <a:rPr lang="pl-PL" b="1" dirty="0" err="1"/>
              <a:t>attempts</a:t>
            </a:r>
            <a:r>
              <a:rPr lang="pl-PL" b="1" dirty="0"/>
              <a:t> of RCA CTO PCI, </a:t>
            </a:r>
            <a:r>
              <a:rPr lang="pl-PL" b="1" dirty="0" err="1"/>
              <a:t>patient</a:t>
            </a:r>
            <a:r>
              <a:rPr lang="pl-PL" b="1" dirty="0"/>
              <a:t> </a:t>
            </a:r>
            <a:r>
              <a:rPr lang="pl-PL" b="1" dirty="0" err="1"/>
              <a:t>qualified</a:t>
            </a:r>
            <a:r>
              <a:rPr lang="pl-PL" b="1" dirty="0"/>
              <a:t> </a:t>
            </a:r>
            <a:r>
              <a:rPr lang="pl-PL" b="1" dirty="0" err="1"/>
              <a:t>coronary</a:t>
            </a:r>
            <a:r>
              <a:rPr lang="pl-PL" b="1" dirty="0"/>
              <a:t> sinus </a:t>
            </a:r>
            <a:r>
              <a:rPr lang="pl-PL" b="1" dirty="0" err="1"/>
              <a:t>reductor</a:t>
            </a:r>
            <a:endParaRPr lang="pl-PL" b="1" dirty="0"/>
          </a:p>
          <a:p>
            <a:pPr lvl="1">
              <a:lnSpc>
                <a:spcPct val="80000"/>
              </a:lnSpc>
            </a:pPr>
            <a:r>
              <a:rPr lang="pl-PL" dirty="0" err="1"/>
              <a:t>HFrEF</a:t>
            </a:r>
            <a:endParaRPr lang="pl-PL" dirty="0"/>
          </a:p>
          <a:p>
            <a:pPr lvl="1">
              <a:lnSpc>
                <a:spcPct val="80000"/>
              </a:lnSpc>
            </a:pPr>
            <a:r>
              <a:rPr lang="pl-PL" dirty="0" err="1"/>
              <a:t>Hyperlipidemia</a:t>
            </a:r>
            <a:endParaRPr lang="pl-PL" dirty="0"/>
          </a:p>
          <a:p>
            <a:pPr lvl="1">
              <a:lnSpc>
                <a:spcPct val="80000"/>
              </a:lnSpc>
            </a:pPr>
            <a:r>
              <a:rPr lang="pl-PL" dirty="0" err="1"/>
              <a:t>Creatinine</a:t>
            </a:r>
            <a:r>
              <a:rPr lang="pl-PL" dirty="0"/>
              <a:t>  1,1mg/dl </a:t>
            </a:r>
            <a:r>
              <a:rPr lang="pl-PL" dirty="0" err="1"/>
              <a:t>eGFR</a:t>
            </a:r>
            <a:r>
              <a:rPr lang="pl-PL" dirty="0"/>
              <a:t> &gt;60</a:t>
            </a:r>
          </a:p>
        </p:txBody>
      </p:sp>
      <p:sp>
        <p:nvSpPr>
          <p:cNvPr id="4" name="Symbol zastępczy zawartości 4">
            <a:extLst>
              <a:ext uri="{FF2B5EF4-FFF2-40B4-BE49-F238E27FC236}">
                <a16:creationId xmlns:a16="http://schemas.microsoft.com/office/drawing/2014/main" id="{A96F030D-C151-0F6A-E883-902FE46468EF}"/>
              </a:ext>
            </a:extLst>
          </p:cNvPr>
          <p:cNvSpPr txBox="1"/>
          <p:nvPr/>
        </p:nvSpPr>
        <p:spPr>
          <a:xfrm>
            <a:off x="6236678" y="1082376"/>
            <a:ext cx="5257800" cy="7242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28600" marR="0" lvl="0" indent="-2286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Echocardiography</a:t>
            </a:r>
            <a:r>
              <a:rPr lang="pl-PL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:</a:t>
            </a:r>
          </a:p>
          <a:p>
            <a:pPr marL="685800" marR="0" lvl="1" indent="-2286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EF </a:t>
            </a:r>
            <a:r>
              <a:rPr lang="pl-PL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30</a:t>
            </a:r>
            <a:r>
              <a:rPr lang="pl-PL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%</a:t>
            </a:r>
          </a:p>
        </p:txBody>
      </p:sp>
      <p:sp>
        <p:nvSpPr>
          <p:cNvPr id="5" name="pole tekstowe 8">
            <a:extLst>
              <a:ext uri="{FF2B5EF4-FFF2-40B4-BE49-F238E27FC236}">
                <a16:creationId xmlns:a16="http://schemas.microsoft.com/office/drawing/2014/main" id="{984F47F4-1C2B-534C-4440-F9E208F5CD21}"/>
              </a:ext>
            </a:extLst>
          </p:cNvPr>
          <p:cNvSpPr txBox="1"/>
          <p:nvPr/>
        </p:nvSpPr>
        <p:spPr>
          <a:xfrm>
            <a:off x="977895" y="5975878"/>
            <a:ext cx="471170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JB430511</a:t>
            </a: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6" name="Obiekt 8">
            <a:extLst>
              <a:ext uri="{FF2B5EF4-FFF2-40B4-BE49-F238E27FC236}">
                <a16:creationId xmlns:a16="http://schemas.microsoft.com/office/drawing/2014/main" id="{FB4BADCB-679B-4EF6-79E1-C01F67CBA0DE}"/>
              </a:ext>
            </a:extLst>
          </p:cNvPr>
          <p:cNvGraphicFramePr/>
          <p:nvPr/>
        </p:nvGraphicFramePr>
        <p:xfrm>
          <a:off x="5780882" y="1725216"/>
          <a:ext cx="5352806" cy="461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2934182" imgH="2524664" progId="">
                  <p:embed/>
                </p:oleObj>
              </mc:Choice>
              <mc:Fallback>
                <p:oleObj name="Obraz - mapa bitowa" r:id="rId2" imgW="2934182" imgH="252466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80882" y="1725216"/>
                        <a:ext cx="5352806" cy="4619978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6">
            <a:extLst>
              <a:ext uri="{FF2B5EF4-FFF2-40B4-BE49-F238E27FC236}">
                <a16:creationId xmlns:a16="http://schemas.microsoft.com/office/drawing/2014/main" id="{3104151A-A0C1-65F6-5755-1E30A983CD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5807" y="84106"/>
            <a:ext cx="5157782" cy="823910"/>
          </a:xfrm>
        </p:spPr>
        <p:txBody>
          <a:bodyPr/>
          <a:lstStyle/>
          <a:p>
            <a:pPr lvl="0"/>
            <a:r>
              <a:rPr lang="pl-PL" b="0"/>
              <a:t>Angiography</a:t>
            </a:r>
          </a:p>
        </p:txBody>
      </p:sp>
      <p:pic>
        <p:nvPicPr>
          <p:cNvPr id="3" name="Anonymous_00002-Segment 1">
            <a:extLst>
              <a:ext uri="{FF2B5EF4-FFF2-40B4-BE49-F238E27FC236}">
                <a16:creationId xmlns:a16="http://schemas.microsoft.com/office/drawing/2014/main" id="{FA01D625-41A0-E030-B4EA-CE953F9FE985}"/>
              </a:ext>
            </a:extLst>
          </p:cNvPr>
          <p:cNvPicPr>
            <a:picLocks noGrp="1" noChangeAspect="1"/>
          </p:cNvPicPr>
          <p:nvPr>
            <p:ph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504" y="1048039"/>
            <a:ext cx="5393085" cy="5393085"/>
          </a:xfrm>
        </p:spPr>
      </p:pic>
      <p:pic>
        <p:nvPicPr>
          <p:cNvPr id="4" name="Anonymous-Segment 1">
            <a:extLst>
              <a:ext uri="{FF2B5EF4-FFF2-40B4-BE49-F238E27FC236}">
                <a16:creationId xmlns:a16="http://schemas.microsoft.com/office/drawing/2014/main" id="{DD473DF7-41D2-B976-76AE-E138A1D8F7D9}"/>
              </a:ext>
            </a:extLst>
          </p:cNvPr>
          <p:cNvPicPr>
            <a:picLocks noGrp="1" noChangeAspect="1"/>
          </p:cNvPicPr>
          <p:nvPr>
            <p:ph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2064" y="1048039"/>
            <a:ext cx="5393085" cy="539308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00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11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13" fill="hold">
                      <p:stCondLst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18" fill="hold">
                      <p:stCondLst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6">
            <a:extLst>
              <a:ext uri="{FF2B5EF4-FFF2-40B4-BE49-F238E27FC236}">
                <a16:creationId xmlns:a16="http://schemas.microsoft.com/office/drawing/2014/main" id="{7B75FB38-308C-DD75-FE97-36BAB09B01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5807" y="84106"/>
            <a:ext cx="5157782" cy="823910"/>
          </a:xfrm>
        </p:spPr>
        <p:txBody>
          <a:bodyPr/>
          <a:lstStyle/>
          <a:p>
            <a:pPr lvl="0"/>
            <a:r>
              <a:rPr lang="pl-PL" b="0"/>
              <a:t>Angiography</a:t>
            </a:r>
          </a:p>
        </p:txBody>
      </p:sp>
      <p:pic>
        <p:nvPicPr>
          <p:cNvPr id="3" name="Anonymous_00004-Segment 1">
            <a:extLst>
              <a:ext uri="{FF2B5EF4-FFF2-40B4-BE49-F238E27FC236}">
                <a16:creationId xmlns:a16="http://schemas.microsoft.com/office/drawing/2014/main" id="{1C4BDA80-3F21-C626-2AD0-C987DCC84517}"/>
              </a:ext>
            </a:extLst>
          </p:cNvPr>
          <p:cNvPicPr>
            <a:picLocks noGrp="1" noChangeAspect="1"/>
          </p:cNvPicPr>
          <p:nvPr>
            <p:ph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2200" y="1102327"/>
            <a:ext cx="5443194" cy="5443194"/>
          </a:xfrm>
        </p:spPr>
      </p:pic>
      <p:sp>
        <p:nvSpPr>
          <p:cNvPr id="4" name="Symbol zastępczy zawartości 4">
            <a:extLst>
              <a:ext uri="{FF2B5EF4-FFF2-40B4-BE49-F238E27FC236}">
                <a16:creationId xmlns:a16="http://schemas.microsoft.com/office/drawing/2014/main" id="{50C212E7-1772-1A7D-3F16-47BFA1D79DE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2505071"/>
            <a:ext cx="5183184" cy="3684583"/>
          </a:xfrm>
        </p:spPr>
        <p:txBody>
          <a:bodyPr anchor="t"/>
          <a:lstStyle/>
          <a:p>
            <a:endParaRPr lang="pl-PL"/>
          </a:p>
        </p:txBody>
      </p:sp>
      <p:pic>
        <p:nvPicPr>
          <p:cNvPr id="5" name="Anonymous_00003-Segment 1">
            <a:extLst>
              <a:ext uri="{FF2B5EF4-FFF2-40B4-BE49-F238E27FC236}">
                <a16:creationId xmlns:a16="http://schemas.microsoft.com/office/drawing/2014/main" id="{96929EBF-55B4-6AEA-6963-7A4CF215FB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996" y="1102327"/>
            <a:ext cx="5443194" cy="54431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11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2" dur="indefinit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childTnLst>
                  <p:par>
                    <p:cTn id="13" fill="hold">
                      <p:stCondLst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18" fill="hold">
                      <p:stCondLst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CDA44-9BD8-50FB-8D2A-34EC51CF95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Angio</a:t>
            </a:r>
            <a:br>
              <a:rPr lang="pl-PL"/>
            </a:br>
            <a:endParaRPr lang="pl-PL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70B737CD-8B65-DBFF-8B3F-E271DD4C25B3}"/>
              </a:ext>
            </a:extLst>
          </p:cNvPr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Anonymous_00001_New">
            <a:extLst>
              <a:ext uri="{FF2B5EF4-FFF2-40B4-BE49-F238E27FC236}">
                <a16:creationId xmlns:a16="http://schemas.microsoft.com/office/drawing/2014/main" id="{3B9F6BC5-728F-1D78-1922-DF1E5AAD82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8146" y="1017270"/>
            <a:ext cx="5822725" cy="5822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07E16-2E37-9788-A324-78D419D9BF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Retrograde collaterals</a:t>
            </a:r>
          </a:p>
        </p:txBody>
      </p:sp>
      <p:pic>
        <p:nvPicPr>
          <p:cNvPr id="3" name="Anonymous_00002_New">
            <a:extLst>
              <a:ext uri="{FF2B5EF4-FFF2-40B4-BE49-F238E27FC236}">
                <a16:creationId xmlns:a16="http://schemas.microsoft.com/office/drawing/2014/main" id="{23E35EDD-9E91-7001-1EBD-9306DEDF89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24884"/>
            <a:ext cx="5815649" cy="581564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6993EAD-B0D0-4554-7793-681B1C2D98B4}"/>
              </a:ext>
            </a:extLst>
          </p:cNvPr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4">
            <a:extLst>
              <a:ext uri="{FF2B5EF4-FFF2-40B4-BE49-F238E27FC236}">
                <a16:creationId xmlns:a16="http://schemas.microsoft.com/office/drawing/2014/main" id="{2A78500D-A5D8-915F-524F-EAC1FE1791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01912"/>
              </p:ext>
            </p:extLst>
          </p:nvPr>
        </p:nvGraphicFramePr>
        <p:xfrm>
          <a:off x="146957" y="1132114"/>
          <a:ext cx="11898086" cy="5521896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3768150">
                  <a:extLst>
                    <a:ext uri="{9D8B030D-6E8A-4147-A177-3AD203B41FA5}">
                      <a16:colId xmlns:a16="http://schemas.microsoft.com/office/drawing/2014/main" val="3450578662"/>
                    </a:ext>
                  </a:extLst>
                </a:gridCol>
                <a:gridCol w="852313">
                  <a:extLst>
                    <a:ext uri="{9D8B030D-6E8A-4147-A177-3AD203B41FA5}">
                      <a16:colId xmlns:a16="http://schemas.microsoft.com/office/drawing/2014/main" val="3567519460"/>
                    </a:ext>
                  </a:extLst>
                </a:gridCol>
                <a:gridCol w="1128483">
                  <a:extLst>
                    <a:ext uri="{9D8B030D-6E8A-4147-A177-3AD203B41FA5}">
                      <a16:colId xmlns:a16="http://schemas.microsoft.com/office/drawing/2014/main" val="3795909140"/>
                    </a:ext>
                  </a:extLst>
                </a:gridCol>
                <a:gridCol w="299414">
                  <a:extLst>
                    <a:ext uri="{9D8B030D-6E8A-4147-A177-3AD203B41FA5}">
                      <a16:colId xmlns:a16="http://schemas.microsoft.com/office/drawing/2014/main" val="537104033"/>
                    </a:ext>
                  </a:extLst>
                </a:gridCol>
                <a:gridCol w="3350273">
                  <a:extLst>
                    <a:ext uri="{9D8B030D-6E8A-4147-A177-3AD203B41FA5}">
                      <a16:colId xmlns:a16="http://schemas.microsoft.com/office/drawing/2014/main" val="392229951"/>
                    </a:ext>
                  </a:extLst>
                </a:gridCol>
                <a:gridCol w="342607">
                  <a:extLst>
                    <a:ext uri="{9D8B030D-6E8A-4147-A177-3AD203B41FA5}">
                      <a16:colId xmlns:a16="http://schemas.microsoft.com/office/drawing/2014/main" val="3546941122"/>
                    </a:ext>
                  </a:extLst>
                </a:gridCol>
                <a:gridCol w="459834">
                  <a:extLst>
                    <a:ext uri="{9D8B030D-6E8A-4147-A177-3AD203B41FA5}">
                      <a16:colId xmlns:a16="http://schemas.microsoft.com/office/drawing/2014/main" val="2698792563"/>
                    </a:ext>
                  </a:extLst>
                </a:gridCol>
                <a:gridCol w="347244">
                  <a:extLst>
                    <a:ext uri="{9D8B030D-6E8A-4147-A177-3AD203B41FA5}">
                      <a16:colId xmlns:a16="http://schemas.microsoft.com/office/drawing/2014/main" val="855760815"/>
                    </a:ext>
                  </a:extLst>
                </a:gridCol>
                <a:gridCol w="1349768">
                  <a:extLst>
                    <a:ext uri="{9D8B030D-6E8A-4147-A177-3AD203B41FA5}">
                      <a16:colId xmlns:a16="http://schemas.microsoft.com/office/drawing/2014/main" val="2157834575"/>
                    </a:ext>
                  </a:extLst>
                </a:gridCol>
              </a:tblGrid>
              <a:tr h="403540">
                <a:tc gridSpan="3"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J-CTO SCORING SYSTEMS</a:t>
                      </a:r>
                      <a:r>
                        <a:rPr lang="pl-PL" sz="1800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 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(probability of procedural success )</a:t>
                      </a:r>
                      <a:endParaRPr lang="pl-PL" sz="1300" b="1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89538" marR="89538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16">
                  <a:txBody>
                    <a:bodyPr/>
                    <a:lstStyle/>
                    <a:p>
                      <a:pPr lvl="0"/>
                      <a:endParaRPr lang="pl-PL" b="0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5">
                  <a:txBody>
                    <a:bodyPr/>
                    <a:lstStyle/>
                    <a:p>
                      <a:pPr lvl="0"/>
                      <a:r>
                        <a:rPr lang="en-US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PROGRES CTO score</a:t>
                      </a:r>
                      <a:r>
                        <a:rPr lang="pl-PL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 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(likelihood of technical success )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601721"/>
                  </a:ext>
                </a:extLst>
              </a:tr>
              <a:tr h="364488">
                <a:tc rowSpan="2">
                  <a:txBody>
                    <a:bodyPr/>
                    <a:lstStyle/>
                    <a:p>
                      <a:pPr lvl="0" algn="ctr">
                        <a:spcAft>
                          <a:spcPts val="595"/>
                        </a:spcAft>
                      </a:pPr>
                      <a:r>
                        <a:rPr lang="pl-PL" sz="1600" i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previously failed attempt</a:t>
                      </a:r>
                      <a:endParaRPr lang="pl-PL" sz="1600" i="1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l">
                        <a:spcAft>
                          <a:spcPts val="595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cs typeface="Times New Roman" pitchFamily="18"/>
                        </a:rPr>
                        <a:t>1point</a:t>
                      </a:r>
                      <a:endParaRPr lang="pl-PL" sz="1600">
                        <a:solidFill>
                          <a:srgbClr val="000000"/>
                        </a:solidFill>
                        <a:highlight>
                          <a:srgbClr val="8CDF39"/>
                        </a:highlight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0 pkt </a:t>
                      </a:r>
                    </a:p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easy </a:t>
                      </a:r>
                      <a:endParaRPr lang="pl-PL" sz="1600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cs typeface="Times New Roman" pitchFamily="18"/>
                        </a:rPr>
                        <a:t>proximal cap ambiguity</a:t>
                      </a:r>
                      <a:endParaRPr lang="pl-PL" sz="1600" i="1"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0  point 98,2%</a:t>
                      </a:r>
                      <a:endParaRPr lang="pl-PL" sz="1400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747992"/>
                  </a:ext>
                </a:extLst>
              </a:tr>
              <a:tr h="30212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&lt;2 pkt</a:t>
                      </a:r>
                    </a:p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intermediate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 </a:t>
                      </a:r>
                      <a:endParaRPr lang="pl-PL" dirty="0"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cs typeface="Times New Roman" pitchFamily="18"/>
                        </a:rPr>
                        <a:t>Absencje of „interventional” colaterals  </a:t>
                      </a:r>
                      <a:endParaRPr lang="pl-PL" sz="1600" i="1"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1  point  97,2%</a:t>
                      </a:r>
                      <a:endParaRPr lang="pl-PL" sz="1400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842453"/>
                  </a:ext>
                </a:extLst>
              </a:tr>
              <a:tr h="302127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600" i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blunt proximal cap</a:t>
                      </a:r>
                      <a:endParaRPr lang="pl-PL" sz="1600" i="1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1point</a:t>
                      </a:r>
                      <a:endParaRPr lang="pl-PL" sz="1600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 dirty="0" err="1">
                          <a:latin typeface="Times New Roman" pitchFamily="18"/>
                          <a:cs typeface="Times New Roman" pitchFamily="18"/>
                        </a:rPr>
                        <a:t>Moderate</a:t>
                      </a:r>
                      <a:r>
                        <a:rPr lang="pl-PL" sz="1600" i="1" dirty="0">
                          <a:latin typeface="Times New Roman" pitchFamily="18"/>
                          <a:cs typeface="Times New Roman" pitchFamily="18"/>
                        </a:rPr>
                        <a:t>/</a:t>
                      </a:r>
                      <a:r>
                        <a:rPr lang="pl-PL" sz="1600" i="1" dirty="0" err="1">
                          <a:latin typeface="Times New Roman" pitchFamily="18"/>
                          <a:cs typeface="Times New Roman" pitchFamily="18"/>
                        </a:rPr>
                        <a:t>severe</a:t>
                      </a:r>
                      <a:r>
                        <a:rPr lang="pl-PL" sz="1600" i="1" dirty="0">
                          <a:latin typeface="Times New Roman" pitchFamily="18"/>
                          <a:cs typeface="Times New Roman" pitchFamily="18"/>
                        </a:rPr>
                        <a:t> </a:t>
                      </a:r>
                      <a:r>
                        <a:rPr lang="pl-PL" sz="1600" i="1" dirty="0" err="1">
                          <a:latin typeface="Times New Roman" pitchFamily="18"/>
                          <a:cs typeface="Times New Roman" pitchFamily="18"/>
                        </a:rPr>
                        <a:t>tortuosity</a:t>
                      </a:r>
                      <a:endParaRPr lang="pl-PL" sz="1600" i="1" dirty="0"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338740"/>
                  </a:ext>
                </a:extLst>
              </a:tr>
              <a:tr h="302127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bending &gt;45° in the CTO segment</a:t>
                      </a:r>
                      <a:endParaRPr lang="pl-PL" sz="1600" i="1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1point</a:t>
                      </a:r>
                      <a:endParaRPr lang="pl-PL" sz="1600" dirty="0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3 pkt</a:t>
                      </a:r>
                    </a:p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difficult</a:t>
                      </a:r>
                      <a:endParaRPr lang="pl-PL" sz="1600" dirty="0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2  points 91,6%</a:t>
                      </a:r>
                      <a:endParaRPr lang="pl-PL" sz="1400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87779"/>
                  </a:ext>
                </a:extLst>
              </a:tr>
              <a:tr h="302127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600" i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calcification</a:t>
                      </a:r>
                      <a:endParaRPr lang="pl-PL" sz="1600" i="1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cs typeface="Times New Roman" pitchFamily="18"/>
                        </a:rPr>
                        <a:t>1point</a:t>
                      </a:r>
                      <a:endParaRPr lang="pl-PL" sz="1600">
                        <a:solidFill>
                          <a:srgbClr val="000000"/>
                        </a:solidFill>
                        <a:highlight>
                          <a:srgbClr val="8CDF39"/>
                        </a:highlight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 dirty="0">
                          <a:latin typeface="Times New Roman" pitchFamily="18"/>
                          <a:cs typeface="Times New Roman" pitchFamily="18"/>
                        </a:rPr>
                        <a:t>CX CTO </a:t>
                      </a:r>
                      <a:endParaRPr lang="pl-PL" sz="1600" i="1" dirty="0"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657682"/>
                  </a:ext>
                </a:extLst>
              </a:tr>
              <a:tr h="414965">
                <a:tc>
                  <a:txBody>
                    <a:bodyPr/>
                    <a:lstStyle/>
                    <a:p>
                      <a:pPr lvl="0" algn="ctr"/>
                      <a:r>
                        <a:rPr lang="en-US" sz="1600" i="1" kern="12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length of the occluded segment is &gt;20 mm</a:t>
                      </a:r>
                      <a:endParaRPr lang="pl-PL" sz="1600" b="0" i="1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1point</a:t>
                      </a:r>
                      <a:endParaRPr lang="pl-PL" sz="1600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≥3  pkt </a:t>
                      </a:r>
                    </a:p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very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 </a:t>
                      </a:r>
                      <a:r>
                        <a:rPr lang="pl-PL" sz="1400" dirty="0" err="1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difficult</a:t>
                      </a:r>
                      <a:endParaRPr lang="pl-PL" sz="1600" b="0" dirty="0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≥ 3  points  76,7%</a:t>
                      </a:r>
                      <a:endParaRPr lang="pl-PL" sz="1400">
                        <a:solidFill>
                          <a:srgbClr val="000000"/>
                        </a:solidFill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365902"/>
                  </a:ext>
                </a:extLst>
              </a:tr>
              <a:tr h="312418">
                <a:tc gridSpan="2">
                  <a:txBody>
                    <a:bodyPr/>
                    <a:lstStyle/>
                    <a:p>
                      <a:pPr lvl="0"/>
                      <a:r>
                        <a:rPr lang="pl-PL" sz="1800" kern="1200" dirty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Total </a:t>
                      </a:r>
                      <a:r>
                        <a:rPr lang="pl-PL" sz="1800" kern="1200" dirty="0" err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points</a:t>
                      </a:r>
                      <a:r>
                        <a:rPr lang="pl-PL" sz="1800" kern="1200" dirty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: </a:t>
                      </a:r>
                      <a:r>
                        <a:rPr lang="pl-PL" sz="1800" kern="1200" dirty="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cs typeface="Times New Roman" pitchFamily="18"/>
                        </a:rPr>
                        <a:t>4</a:t>
                      </a:r>
                      <a:endParaRPr lang="pl-PL" sz="1400" b="0" dirty="0">
                        <a:solidFill>
                          <a:srgbClr val="000000"/>
                        </a:solidFill>
                        <a:highlight>
                          <a:srgbClr val="8CDF39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/>
                      <a:r>
                        <a:rPr lang="pl-PL" sz="1800" kern="12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Total points: </a:t>
                      </a:r>
                      <a:r>
                        <a:rPr lang="pl-PL" sz="1800" kern="120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1</a:t>
                      </a:r>
                      <a:endParaRPr lang="en-US" b="0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995598"/>
                  </a:ext>
                </a:extLst>
              </a:tr>
              <a:tr h="312418">
                <a:tc gridSpan="3">
                  <a:txBody>
                    <a:bodyPr/>
                    <a:lstStyle/>
                    <a:p>
                      <a:pPr lvl="0"/>
                      <a:r>
                        <a:rPr lang="en-US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EuroCTO (CASTLE) score</a:t>
                      </a:r>
                      <a:r>
                        <a:rPr lang="pl-PL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 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(probabilities of failure of PCI)</a:t>
                      </a:r>
                      <a:endParaRPr lang="pl-PL" sz="1300" b="1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vl="0"/>
                      <a:r>
                        <a:rPr lang="en-US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PROGRES CTO </a:t>
                      </a:r>
                      <a:r>
                        <a:rPr lang="pl-PL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 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(Risc of complications)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240889"/>
                  </a:ext>
                </a:extLst>
              </a:tr>
              <a:tr h="349445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 CABG previous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/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0-1 point</a:t>
                      </a:r>
                    </a:p>
                    <a:p>
                      <a:pPr lvl="0"/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probabilities of failure 8%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r">
                        <a:spcAft>
                          <a:spcPts val="595"/>
                        </a:spcAft>
                      </a:pPr>
                      <a:r>
                        <a:rPr lang="pl-PL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age &gt; 65y.o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lvl="0" algn="r">
                        <a:spcAft>
                          <a:spcPts val="595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3</a:t>
                      </a:r>
                      <a:r>
                        <a:rPr lang="pl-PL" sz="1600" b="1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 </a:t>
                      </a:r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FF0000"/>
                          </a:highlight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points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lvl="0"/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0-2  points</a:t>
                      </a:r>
                    </a:p>
                    <a:p>
                      <a:pPr lvl="0"/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Risc of complications 0,2%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819334"/>
                  </a:ext>
                </a:extLst>
              </a:tr>
              <a:tr h="349445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age ≥70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highlight>
                          <a:srgbClr val="8CDF39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244675"/>
                  </a:ext>
                </a:extLst>
              </a:tr>
              <a:tr h="349445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severe tortuosity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lvl="0"/>
                      <a:r>
                        <a:rPr lang="en-US" sz="1200" b="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cs typeface="Times New Roman" pitchFamily="18"/>
                        </a:rPr>
                        <a:t>2-3  points</a:t>
                      </a:r>
                    </a:p>
                    <a:p>
                      <a:pPr lvl="0"/>
                      <a:r>
                        <a:rPr lang="en-US" sz="1200" b="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cs typeface="Times New Roman" pitchFamily="18"/>
                        </a:rPr>
                        <a:t>probabilities of failure </a:t>
                      </a:r>
                    </a:p>
                    <a:p>
                      <a:pPr lvl="0"/>
                      <a:r>
                        <a:rPr lang="en-US" sz="1200" b="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cs typeface="Times New Roman" pitchFamily="18"/>
                        </a:rPr>
                        <a:t>8-35%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en-US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length of the occluded ≥ 23mm </a:t>
                      </a:r>
                      <a:endParaRPr lang="pl-PL" sz="1600" i="1"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2 points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lvl="0"/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3-4  points</a:t>
                      </a:r>
                    </a:p>
                    <a:p>
                      <a:pPr lvl="0"/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Risc of complications 2%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350644"/>
                  </a:ext>
                </a:extLst>
              </a:tr>
              <a:tr h="262079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Bunt or none cap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1point</a:t>
                      </a:r>
                      <a:endParaRPr lang="pl-PL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96433"/>
                  </a:ext>
                </a:extLst>
              </a:tr>
              <a:tr h="262079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length of the occluded ≥ 20mm</a:t>
                      </a:r>
                      <a:endParaRPr lang="pl-PL" sz="1600" i="1" dirty="0">
                        <a:latin typeface="Times New Roman" pitchFamily="18"/>
                        <a:ea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1point</a:t>
                      </a:r>
                      <a:endParaRPr lang="pl-PL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Retrograde approach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>
                          <a:solidFill>
                            <a:srgbClr val="000000"/>
                          </a:solidFill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1 point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073245"/>
                  </a:ext>
                </a:extLst>
              </a:tr>
              <a:tr h="349445"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pl-PL" sz="1600" i="1"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calcification</a:t>
                      </a: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pl-PL" sz="1600">
                          <a:solidFill>
                            <a:srgbClr val="000000"/>
                          </a:solidFill>
                          <a:highlight>
                            <a:srgbClr val="8CDF39"/>
                          </a:highlight>
                          <a:latin typeface="Times New Roman" pitchFamily="18"/>
                          <a:ea typeface="Times New Roman" pitchFamily="18"/>
                          <a:cs typeface="Times New Roman" pitchFamily="18"/>
                        </a:rPr>
                        <a:t>1 point</a:t>
                      </a:r>
                      <a:endParaRPr lang="pl-PL">
                        <a:solidFill>
                          <a:srgbClr val="000000"/>
                        </a:solidFill>
                        <a:highlight>
                          <a:srgbClr val="8CDF39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 marL="44448" marR="44448" marT="0" marB="0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/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≥ 4  points</a:t>
                      </a:r>
                    </a:p>
                    <a:p>
                      <a:pPr lvl="0"/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probabilities of failure ≥35%</a:t>
                      </a:r>
                      <a:endParaRPr lang="pl-PL" sz="1200" b="0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lvl="0"/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&gt;4  points</a:t>
                      </a:r>
                    </a:p>
                    <a:p>
                      <a:pPr lvl="0"/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Risc of complications 6,6%</a:t>
                      </a:r>
                      <a:endParaRPr lang="pl-PL" sz="1400" b="0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691015"/>
                  </a:ext>
                </a:extLst>
              </a:tr>
              <a:tr h="353495">
                <a:tc gridSpan="2">
                  <a:txBody>
                    <a:bodyPr/>
                    <a:lstStyle/>
                    <a:p>
                      <a:pPr lvl="0"/>
                      <a:r>
                        <a:rPr lang="pl-PL" sz="1800" kern="120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Total points: </a:t>
                      </a:r>
                      <a:r>
                        <a:rPr lang="pl-PL" sz="1800" kern="120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Times New Roman" pitchFamily="18"/>
                          <a:cs typeface="Times New Roman" pitchFamily="18"/>
                        </a:rPr>
                        <a:t>3</a:t>
                      </a:r>
                      <a:endParaRPr lang="pl-PL" b="0">
                        <a:solidFill>
                          <a:srgbClr val="000000"/>
                        </a:solidFill>
                        <a:highlight>
                          <a:srgbClr val="00FF00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vl="0"/>
                      <a:r>
                        <a:rPr lang="pl-PL" sz="1800" kern="1200" dirty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Total </a:t>
                      </a:r>
                      <a:r>
                        <a:rPr lang="pl-PL" sz="1800" kern="1200" dirty="0" err="1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points</a:t>
                      </a:r>
                      <a:r>
                        <a:rPr lang="pl-PL" sz="1800" kern="1200" dirty="0">
                          <a:solidFill>
                            <a:srgbClr val="000000"/>
                          </a:solidFill>
                          <a:latin typeface="Times New Roman" pitchFamily="18"/>
                          <a:cs typeface="Times New Roman" pitchFamily="18"/>
                        </a:rPr>
                        <a:t>: </a:t>
                      </a:r>
                      <a:r>
                        <a:rPr lang="pl-PL" sz="1800" kern="1200" dirty="0">
                          <a:solidFill>
                            <a:srgbClr val="FF0000"/>
                          </a:solidFill>
                          <a:latin typeface="Times New Roman" pitchFamily="18"/>
                          <a:cs typeface="Times New Roman" pitchFamily="18"/>
                        </a:rPr>
                        <a:t>3</a:t>
                      </a:r>
                      <a:endParaRPr lang="pl-PL" b="0" dirty="0">
                        <a:solidFill>
                          <a:srgbClr val="FF0000"/>
                        </a:solidFill>
                        <a:highlight>
                          <a:srgbClr val="FF0000"/>
                        </a:highlight>
                        <a:latin typeface="Times New Roman" pitchFamily="18"/>
                        <a:cs typeface="Times New Roman" pitchFamily="18"/>
                      </a:endParaRP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33699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38EE0E-B69D-4920-B038-4E802F6485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Antegrade dissection and re-entry (ADR)</a:t>
            </a:r>
            <a:endParaRPr lang="pl-PL"/>
          </a:p>
        </p:txBody>
      </p:sp>
      <p:pic>
        <p:nvPicPr>
          <p:cNvPr id="3" name="Anonymous_00003_New">
            <a:extLst>
              <a:ext uri="{FF2B5EF4-FFF2-40B4-BE49-F238E27FC236}">
                <a16:creationId xmlns:a16="http://schemas.microsoft.com/office/drawing/2014/main" id="{8FC1DDC2-1645-DF4C-1B0F-9162AFF4D5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461" y="1047744"/>
            <a:ext cx="5792789" cy="579278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24DF6D1-5F41-6527-7C01-CA53479BC59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90796"/>
            <a:ext cx="3932240" cy="3278188"/>
          </a:xfrm>
        </p:spPr>
        <p:txBody>
          <a:bodyPr/>
          <a:lstStyle/>
          <a:p>
            <a:pPr lvl="0"/>
            <a:r>
              <a:rPr lang="pl-PL" sz="2400" i="1"/>
              <a:t>BASE technique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524</Words>
  <Application>Microsoft Office PowerPoint</Application>
  <PresentationFormat>Panoramiczny</PresentationFormat>
  <Paragraphs>153</Paragraphs>
  <Slides>27</Slides>
  <Notes>0</Notes>
  <HiddenSlides>2</HiddenSlides>
  <MMClips>22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Motyw pakietu Office</vt:lpstr>
      <vt:lpstr>Obraz - mapa bitowa</vt:lpstr>
      <vt:lpstr>Uncrossable lesion  in heavy calcified RCA CTO retrograde PCI </vt:lpstr>
      <vt:lpstr>Potential conflict of interest</vt:lpstr>
      <vt:lpstr>Clinical Presentation Case 1 CTO RCA</vt:lpstr>
      <vt:lpstr>Prezentacja programu PowerPoint</vt:lpstr>
      <vt:lpstr>Prezentacja programu PowerPoint</vt:lpstr>
      <vt:lpstr>Angio </vt:lpstr>
      <vt:lpstr>Retrograde collaterals</vt:lpstr>
      <vt:lpstr>Prezentacja programu PowerPoint</vt:lpstr>
      <vt:lpstr>Antegrade dissection and re-entry (ADR)</vt:lpstr>
      <vt:lpstr>Antegrade dissection and re-entry (ADR)</vt:lpstr>
      <vt:lpstr>Retrograde</vt:lpstr>
      <vt:lpstr>Retrograde</vt:lpstr>
      <vt:lpstr>Retrograde</vt:lpstr>
      <vt:lpstr>Retrograde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Retrograde</vt:lpstr>
      <vt:lpstr>Retrograde</vt:lpstr>
      <vt:lpstr>Retrograde</vt:lpstr>
      <vt:lpstr>Prezentacja programu PowerPoint</vt:lpstr>
      <vt:lpstr>Predylatation</vt:lpstr>
      <vt:lpstr>The final result</vt:lpstr>
      <vt:lpstr>Conclusions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Bartosz Zięba</dc:creator>
  <cp:lastModifiedBy>Magda Sobieszek</cp:lastModifiedBy>
  <cp:revision>32</cp:revision>
  <dcterms:created xsi:type="dcterms:W3CDTF">2022-10-21T17:58:02Z</dcterms:created>
  <dcterms:modified xsi:type="dcterms:W3CDTF">2023-05-04T07:56:11Z</dcterms:modified>
</cp:coreProperties>
</file>